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1" r:id="rId1"/>
  </p:sldMasterIdLst>
  <p:sldIdLst>
    <p:sldId id="256" r:id="rId2"/>
    <p:sldId id="257" r:id="rId3"/>
    <p:sldId id="258" r:id="rId4"/>
    <p:sldId id="259" r:id="rId5"/>
    <p:sldId id="260" r:id="rId6"/>
    <p:sldId id="276" r:id="rId7"/>
    <p:sldId id="262" r:id="rId8"/>
    <p:sldId id="261" r:id="rId9"/>
    <p:sldId id="263" r:id="rId10"/>
    <p:sldId id="271" r:id="rId11"/>
    <p:sldId id="264" r:id="rId12"/>
    <p:sldId id="266" r:id="rId13"/>
    <p:sldId id="267" r:id="rId14"/>
    <p:sldId id="268" r:id="rId15"/>
    <p:sldId id="272" r:id="rId16"/>
    <p:sldId id="269" r:id="rId17"/>
    <p:sldId id="278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648F6-216A-7329-FE82-EA4EE267B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71B235-2945-AA22-A59C-992DEA086B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D3526-8D7E-C650-A05B-ABC550F21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1308-0185-4B56-AE16-04D2B6935772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5580E-72F3-92C9-4D55-CF625F372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2884-1006-FA82-3F3C-FD2D86D73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56100-0966-4DDF-B909-7222198EF2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253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2D25E-1BE8-A900-6D8D-D09E87573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F0777D-2158-D118-C599-8E3DB0D190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E56F54-1E95-8D25-3A98-D4F3C8FF3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1308-0185-4B56-AE16-04D2B6935772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0177FC-4F85-884B-D5F7-FC368E97E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06CD9E-4FC1-F3A5-CD0D-9B47C2563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56100-0966-4DDF-B909-7222198EF2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1181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94150F-3437-760E-EEA8-174AA197F6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B5D4D8-72B6-AA06-6A0F-78E7A46C53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303078-B4B0-3B40-46D0-128BAA9BD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1308-0185-4B56-AE16-04D2B6935772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89D28D-27B9-BC40-BF76-C737F42D3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11A846-5106-4D2F-0A64-4C70431C7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56100-0966-4DDF-B909-7222198EF2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6939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1966F-F5C5-9359-181E-11E445AB2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3B2AD2-F2F9-9383-DCE8-DD77498CD6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27758C-5D38-3CD9-792B-9C89DD3F1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1308-0185-4B56-AE16-04D2B6935772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42E9C8-1879-654B-2264-1FD496E7C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5A70EA-52A6-3967-42CE-2AABFE72E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56100-0966-4DDF-B909-7222198EF2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405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ED9DB-72B3-29DB-0298-95D98E405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EFB361-0309-481F-A855-966CC73FC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9E9C10-607F-8DE3-F5E0-53F9CA5D1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1308-0185-4B56-AE16-04D2B6935772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27436-F480-D98A-9E5A-8B5FABF98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23E0D-A662-7DE2-43BA-F80A52A06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56100-0966-4DDF-B909-7222198EF2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442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06D93-CEE0-D08E-182B-E04727009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3FDDB9-A86A-AA59-3386-91C98E38A7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E3EAD8-6430-1D0C-2266-CA973E977A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E13D2C-A31E-5E6B-5052-6B8A586D7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1308-0185-4B56-AE16-04D2B6935772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2F0692-CA8F-303D-A8B6-198BCE88E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933A3E-72BC-300E-613E-59C5AAE13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56100-0966-4DDF-B909-7222198EF2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348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6218B-1052-2BF9-C15D-3996CB8FB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9E00FC-8D3C-7AC5-A201-CD69DABC09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CDD473-91C5-A657-BB5B-0F313ED7CF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EC682B-EB9F-1B79-6EB4-1A13CA27FA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934713-04D4-9374-4291-EF1676895F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1B535A-9303-1CA4-A7CF-267FD3190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1308-0185-4B56-AE16-04D2B6935772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B7C0C9-EED3-5814-5110-6C79A0D9C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4CB7B3-DBD2-5C49-BC9C-10FA03D6F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56100-0966-4DDF-B909-7222198EF2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846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A4193-C50B-68CE-7B02-D57C39238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8B4E46-B40A-2987-BB37-1607C2F89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1308-0185-4B56-AE16-04D2B6935772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08FEFD-784C-424B-F041-36B19E86C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E52120-E925-7A09-03ED-ABAF17CC6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56100-0966-4DDF-B909-7222198EF2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8727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4ABDCC-1795-E154-4F83-F93BC8B1F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1308-0185-4B56-AE16-04D2B6935772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8E6C00-8854-899F-5611-07F2DAF65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102A93-05F7-EFE7-2307-3FA3D9C11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56100-0966-4DDF-B909-7222198EF2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035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7BB81-E26B-E3A3-9E15-F3111F71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F2389-B23F-4F0A-5CDA-676FC79CB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4B21EA-0999-AFE2-531D-5DAB4000A8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DBFEF8-E907-608D-2BC9-F12AE070D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1308-0185-4B56-AE16-04D2B6935772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A6DFFF-F61F-BCDC-7C2A-5192EEE3E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778FC9-8E16-A3B4-7448-547FF599C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56100-0966-4DDF-B909-7222198EF2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817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3AA6A-4608-25B3-213A-7473EAF0E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0EB51D-9B96-D2C3-D051-87F4173E6D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90C506-96BE-CA7D-549A-4AD5478A4E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6ED642-E259-8F12-DF99-816CCCA57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1308-0185-4B56-AE16-04D2B6935772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601A5D-BCCC-D2F3-9183-25E30D717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F44D3F-8190-BED7-1511-08D5E58E4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56100-0966-4DDF-B909-7222198EF2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06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45AFE5-646E-9672-7167-84242B04E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BF9623-9B9A-EE14-18CC-4AD5C27A5E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CF100E-2B1D-F232-95C1-93AF9B2ED5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B1308-0185-4B56-AE16-04D2B6935772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6E9787-EB8F-1D58-7167-8724F6A8ED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9834C3-3E15-D6D3-139F-142813FE76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C56100-0966-4DDF-B909-7222198EF2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434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cpch.ac.uk/resources/assessment-guide#entrustment-with-care-assessment-tool-ecat---pilot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F53B8-C11E-6B2C-D590-4F2885615E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Shape of Training – changes to Core Training pathway and implementation plans in Severn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F47D31-6881-7AFE-2B8F-C1B3283025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For College Tutors and Doctors in Training</a:t>
            </a:r>
          </a:p>
          <a:p>
            <a:r>
              <a:rPr lang="en-GB" dirty="0"/>
              <a:t>January 2023</a:t>
            </a:r>
          </a:p>
        </p:txBody>
      </p:sp>
    </p:spTree>
    <p:extLst>
      <p:ext uri="{BB962C8B-B14F-4D97-AF65-F5344CB8AC3E}">
        <p14:creationId xmlns:p14="http://schemas.microsoft.com/office/powerpoint/2010/main" val="29175172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A39091E-9B0B-3626-0A42-239CB59C2D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3054310"/>
              </p:ext>
            </p:extLst>
          </p:nvPr>
        </p:nvGraphicFramePr>
        <p:xfrm>
          <a:off x="912720" y="1103554"/>
          <a:ext cx="10726652" cy="55816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30504">
                  <a:extLst>
                    <a:ext uri="{9D8B030D-6E8A-4147-A177-3AD203B41FA5}">
                      <a16:colId xmlns:a16="http://schemas.microsoft.com/office/drawing/2014/main" val="3047084441"/>
                    </a:ext>
                  </a:extLst>
                </a:gridCol>
                <a:gridCol w="1580081">
                  <a:extLst>
                    <a:ext uri="{9D8B030D-6E8A-4147-A177-3AD203B41FA5}">
                      <a16:colId xmlns:a16="http://schemas.microsoft.com/office/drawing/2014/main" val="507924693"/>
                    </a:ext>
                  </a:extLst>
                </a:gridCol>
                <a:gridCol w="1556617">
                  <a:extLst>
                    <a:ext uri="{9D8B030D-6E8A-4147-A177-3AD203B41FA5}">
                      <a16:colId xmlns:a16="http://schemas.microsoft.com/office/drawing/2014/main" val="1056949609"/>
                    </a:ext>
                  </a:extLst>
                </a:gridCol>
                <a:gridCol w="1559550">
                  <a:extLst>
                    <a:ext uri="{9D8B030D-6E8A-4147-A177-3AD203B41FA5}">
                      <a16:colId xmlns:a16="http://schemas.microsoft.com/office/drawing/2014/main" val="2099944411"/>
                    </a:ext>
                  </a:extLst>
                </a:gridCol>
                <a:gridCol w="1558817">
                  <a:extLst>
                    <a:ext uri="{9D8B030D-6E8A-4147-A177-3AD203B41FA5}">
                      <a16:colId xmlns:a16="http://schemas.microsoft.com/office/drawing/2014/main" val="882874164"/>
                    </a:ext>
                  </a:extLst>
                </a:gridCol>
                <a:gridCol w="1537023">
                  <a:extLst>
                    <a:ext uri="{9D8B030D-6E8A-4147-A177-3AD203B41FA5}">
                      <a16:colId xmlns:a16="http://schemas.microsoft.com/office/drawing/2014/main" val="3482334152"/>
                    </a:ext>
                  </a:extLst>
                </a:gridCol>
                <a:gridCol w="1504060">
                  <a:extLst>
                    <a:ext uri="{9D8B030D-6E8A-4147-A177-3AD203B41FA5}">
                      <a16:colId xmlns:a16="http://schemas.microsoft.com/office/drawing/2014/main" val="2868568153"/>
                    </a:ext>
                  </a:extLst>
                </a:gridCol>
              </a:tblGrid>
              <a:tr h="219063"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Sept 23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March 24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Sept 24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March 25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Sept 25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March 26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7098246"/>
                  </a:ext>
                </a:extLst>
              </a:tr>
              <a:tr h="876250"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  <a:highlight>
                            <a:srgbClr val="FFFF00"/>
                          </a:highlight>
                        </a:rPr>
                        <a:t>ST1 in Sept 23</a:t>
                      </a:r>
                      <a:endParaRPr lang="en-GB" sz="1100">
                        <a:effectLst/>
                      </a:endParaRPr>
                    </a:p>
                    <a:p>
                      <a:r>
                        <a:rPr lang="en-GB" sz="1100">
                          <a:effectLst/>
                          <a:highlight>
                            <a:srgbClr val="00FFFF"/>
                          </a:highlight>
                        </a:rPr>
                        <a:t>ST2 in Sept 23</a:t>
                      </a:r>
                      <a:endParaRPr lang="en-GB" sz="1100">
                        <a:effectLst/>
                      </a:endParaRPr>
                    </a:p>
                    <a:p>
                      <a:r>
                        <a:rPr lang="en-GB" sz="1100">
                          <a:effectLst/>
                          <a:highlight>
                            <a:srgbClr val="00FF00"/>
                          </a:highlight>
                        </a:rPr>
                        <a:t>ST3 in Sept 23</a:t>
                      </a:r>
                      <a:endParaRPr lang="en-GB" sz="1100">
                        <a:effectLst/>
                      </a:endParaRPr>
                    </a:p>
                    <a:p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 </a:t>
                      </a:r>
                    </a:p>
                    <a:p>
                      <a:r>
                        <a:rPr lang="en-GB" sz="1100">
                          <a:effectLst/>
                          <a:highlight>
                            <a:srgbClr val="FFFF00"/>
                          </a:highlight>
                        </a:rPr>
                        <a:t>15 ST1 - DGH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en-GB" sz="1100">
                        <a:effectLst/>
                      </a:endParaRPr>
                    </a:p>
                    <a:p>
                      <a:r>
                        <a:rPr lang="en-GB" sz="1100">
                          <a:effectLst/>
                          <a:highlight>
                            <a:srgbClr val="FFFF00"/>
                          </a:highlight>
                        </a:rPr>
                        <a:t>15 ST1 DGH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0794109"/>
                  </a:ext>
                </a:extLst>
              </a:tr>
              <a:tr h="529820"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r>
                        <a:rPr lang="en-GB" sz="1100" dirty="0">
                          <a:effectLst/>
                          <a:highlight>
                            <a:srgbClr val="00FFFF"/>
                          </a:highlight>
                        </a:rPr>
                        <a:t>15 ST2 Bristol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r>
                        <a:rPr lang="en-GB" sz="1100" dirty="0">
                          <a:effectLst/>
                          <a:highlight>
                            <a:srgbClr val="00FFFF"/>
                          </a:highlight>
                        </a:rPr>
                        <a:t>15 ST2 Bristol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100" dirty="0"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r>
                        <a:rPr lang="en-GB" sz="1100" dirty="0">
                          <a:effectLst/>
                          <a:highlight>
                            <a:srgbClr val="FFFF00"/>
                          </a:highlight>
                        </a:rPr>
                        <a:t>15 ST2 Bristol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100" dirty="0"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r>
                        <a:rPr lang="en-GB" sz="1100" dirty="0">
                          <a:effectLst/>
                          <a:highlight>
                            <a:srgbClr val="FFFF00"/>
                          </a:highlight>
                        </a:rPr>
                        <a:t>15 ST2 Bristol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3016036"/>
                  </a:ext>
                </a:extLst>
              </a:tr>
              <a:tr h="657189"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r>
                        <a:rPr lang="en-GB" sz="1100" dirty="0">
                          <a:effectLst/>
                          <a:highlight>
                            <a:srgbClr val="00FF00"/>
                          </a:highlight>
                        </a:rPr>
                        <a:t>8 ST3 DGH</a:t>
                      </a:r>
                      <a:r>
                        <a:rPr lang="en-GB" sz="1100" dirty="0">
                          <a:effectLst/>
                        </a:rPr>
                        <a:t> tier 2</a:t>
                      </a:r>
                    </a:p>
                    <a:p>
                      <a:r>
                        <a:rPr lang="en-GB" sz="1100" dirty="0">
                          <a:effectLst/>
                          <a:highlight>
                            <a:srgbClr val="00FF00"/>
                          </a:highlight>
                        </a:rPr>
                        <a:t>7 ST3 Bristol</a:t>
                      </a:r>
                      <a:r>
                        <a:rPr lang="en-GB" sz="1100" dirty="0">
                          <a:effectLst/>
                        </a:rPr>
                        <a:t> tier 1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8 ST3 </a:t>
                      </a:r>
                      <a:r>
                        <a:rPr lang="en-GB" sz="1100" dirty="0">
                          <a:effectLst/>
                          <a:highlight>
                            <a:srgbClr val="00FF00"/>
                          </a:highlight>
                        </a:rPr>
                        <a:t>Bristol </a:t>
                      </a:r>
                      <a:r>
                        <a:rPr lang="en-GB" sz="1100" dirty="0">
                          <a:effectLst/>
                        </a:rPr>
                        <a:t>tier 1</a:t>
                      </a:r>
                    </a:p>
                    <a:p>
                      <a:r>
                        <a:rPr lang="en-GB" sz="1100" dirty="0">
                          <a:effectLst/>
                          <a:highlight>
                            <a:srgbClr val="00FF00"/>
                          </a:highlight>
                        </a:rPr>
                        <a:t>7 ST3 DGH </a:t>
                      </a:r>
                      <a:r>
                        <a:rPr lang="en-GB" sz="1100" dirty="0">
                          <a:effectLst/>
                        </a:rPr>
                        <a:t>tier 2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100" dirty="0">
                        <a:effectLst/>
                        <a:highlight>
                          <a:srgbClr val="00FFFF"/>
                        </a:highlight>
                      </a:endParaRPr>
                    </a:p>
                    <a:p>
                      <a:r>
                        <a:rPr lang="en-GB" sz="1100" dirty="0">
                          <a:effectLst/>
                          <a:highlight>
                            <a:srgbClr val="00FFFF"/>
                          </a:highlight>
                        </a:rPr>
                        <a:t>8 ST3 DGH </a:t>
                      </a:r>
                      <a:r>
                        <a:rPr lang="en-GB" sz="1100" dirty="0">
                          <a:effectLst/>
                        </a:rPr>
                        <a:t>tier 2</a:t>
                      </a:r>
                    </a:p>
                    <a:p>
                      <a:r>
                        <a:rPr lang="en-GB" sz="1100" dirty="0">
                          <a:effectLst/>
                          <a:highlight>
                            <a:srgbClr val="00FFFF"/>
                          </a:highlight>
                        </a:rPr>
                        <a:t>7 ST3 Bristol </a:t>
                      </a:r>
                      <a:r>
                        <a:rPr lang="en-GB" sz="1100" dirty="0">
                          <a:effectLst/>
                        </a:rPr>
                        <a:t>tier 1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100" dirty="0">
                        <a:effectLst/>
                        <a:highlight>
                          <a:srgbClr val="00FFFF"/>
                        </a:highlight>
                      </a:endParaRPr>
                    </a:p>
                    <a:p>
                      <a:r>
                        <a:rPr lang="en-GB" sz="1100" dirty="0">
                          <a:effectLst/>
                          <a:highlight>
                            <a:srgbClr val="00FFFF"/>
                          </a:highlight>
                        </a:rPr>
                        <a:t>8 ST3 Bristol </a:t>
                      </a:r>
                      <a:r>
                        <a:rPr lang="en-GB" sz="1100" dirty="0">
                          <a:effectLst/>
                        </a:rPr>
                        <a:t>tier 1</a:t>
                      </a:r>
                    </a:p>
                    <a:p>
                      <a:r>
                        <a:rPr lang="en-GB" sz="1100" dirty="0">
                          <a:effectLst/>
                          <a:highlight>
                            <a:srgbClr val="00FFFF"/>
                          </a:highlight>
                        </a:rPr>
                        <a:t>7 ST3 DGH </a:t>
                      </a:r>
                      <a:r>
                        <a:rPr lang="en-GB" sz="1100" dirty="0">
                          <a:effectLst/>
                        </a:rPr>
                        <a:t>tier 2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100" dirty="0"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r>
                        <a:rPr lang="en-GB" sz="1100" dirty="0">
                          <a:effectLst/>
                          <a:highlight>
                            <a:srgbClr val="FFFF00"/>
                          </a:highlight>
                        </a:rPr>
                        <a:t>7 ST3 DGH</a:t>
                      </a:r>
                      <a:r>
                        <a:rPr lang="en-GB" sz="1100" dirty="0">
                          <a:effectLst/>
                        </a:rPr>
                        <a:t> tier 2</a:t>
                      </a:r>
                    </a:p>
                    <a:p>
                      <a:r>
                        <a:rPr lang="en-GB" sz="1100" dirty="0">
                          <a:effectLst/>
                          <a:highlight>
                            <a:srgbClr val="FFFF00"/>
                          </a:highlight>
                        </a:rPr>
                        <a:t>8 ST3 Bristol t</a:t>
                      </a:r>
                      <a:r>
                        <a:rPr lang="en-GB" sz="1100" dirty="0">
                          <a:effectLst/>
                        </a:rPr>
                        <a:t>ier 1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100" dirty="0"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r>
                        <a:rPr lang="en-GB" sz="1100" dirty="0">
                          <a:effectLst/>
                          <a:highlight>
                            <a:srgbClr val="FFFF00"/>
                          </a:highlight>
                        </a:rPr>
                        <a:t>7 ST3 Bristol</a:t>
                      </a:r>
                      <a:r>
                        <a:rPr lang="en-GB" sz="1100" dirty="0">
                          <a:effectLst/>
                        </a:rPr>
                        <a:t> tier 1</a:t>
                      </a:r>
                    </a:p>
                    <a:p>
                      <a:r>
                        <a:rPr lang="en-GB" sz="1100" dirty="0">
                          <a:effectLst/>
                          <a:highlight>
                            <a:srgbClr val="FFFF00"/>
                          </a:highlight>
                        </a:rPr>
                        <a:t>8 ST3 DGH</a:t>
                      </a:r>
                      <a:r>
                        <a:rPr lang="en-GB" sz="1100" dirty="0">
                          <a:effectLst/>
                        </a:rPr>
                        <a:t> tier 2</a:t>
                      </a:r>
                    </a:p>
                    <a:p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3708948"/>
                  </a:ext>
                </a:extLst>
              </a:tr>
              <a:tr h="219063"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  <a:highlight>
                            <a:srgbClr val="00FFFF"/>
                          </a:highlight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  <a:highlight>
                            <a:srgbClr val="00FFFF"/>
                          </a:highlight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48686765"/>
                  </a:ext>
                </a:extLst>
              </a:tr>
              <a:tr h="876250"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Key change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r>
                        <a:rPr lang="en-GB" sz="1100" dirty="0">
                          <a:effectLst/>
                        </a:rPr>
                        <a:t>8 ST3s to tier 2 rota DGH</a:t>
                      </a:r>
                    </a:p>
                    <a:p>
                      <a:r>
                        <a:rPr lang="en-GB" sz="1100" dirty="0">
                          <a:effectLst/>
                        </a:rPr>
                        <a:t>7 less ST3s in Bristol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r>
                        <a:rPr lang="en-GB" sz="1100" dirty="0">
                          <a:effectLst/>
                        </a:rPr>
                        <a:t>7 ST3s to tier 2 rota DGH (gap created by ST4s moving to OOP or HST)</a:t>
                      </a:r>
                    </a:p>
                    <a:p>
                      <a:r>
                        <a:rPr lang="en-GB" sz="1100" dirty="0">
                          <a:effectLst/>
                        </a:rPr>
                        <a:t>8 less ST3s in Bristol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56651975"/>
                  </a:ext>
                </a:extLst>
              </a:tr>
              <a:tr h="438126"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DGHs tier 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15</a:t>
                      </a:r>
                    </a:p>
                    <a:p>
                      <a:r>
                        <a:rPr lang="en-GB" sz="1100">
                          <a:effectLst/>
                        </a:rPr>
                        <a:t>Full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15</a:t>
                      </a:r>
                    </a:p>
                    <a:p>
                      <a:r>
                        <a:rPr lang="en-GB" sz="1100">
                          <a:effectLst/>
                        </a:rPr>
                        <a:t>Full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15</a:t>
                      </a:r>
                    </a:p>
                    <a:p>
                      <a:r>
                        <a:rPr lang="en-GB" sz="1100">
                          <a:effectLst/>
                        </a:rPr>
                        <a:t>Full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15</a:t>
                      </a:r>
                    </a:p>
                    <a:p>
                      <a:r>
                        <a:rPr lang="en-GB" sz="1100">
                          <a:effectLst/>
                        </a:rPr>
                        <a:t>Full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15</a:t>
                      </a:r>
                    </a:p>
                    <a:p>
                      <a:r>
                        <a:rPr lang="en-GB" sz="1100">
                          <a:effectLst/>
                        </a:rPr>
                        <a:t>Full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15</a:t>
                      </a:r>
                    </a:p>
                    <a:p>
                      <a:r>
                        <a:rPr lang="en-GB" sz="1100">
                          <a:effectLst/>
                        </a:rPr>
                        <a:t>Full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1244478"/>
                  </a:ext>
                </a:extLst>
              </a:tr>
              <a:tr h="438126"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DGHs tier 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 </a:t>
                      </a:r>
                    </a:p>
                    <a:p>
                      <a:r>
                        <a:rPr lang="en-GB" sz="1100">
                          <a:effectLst/>
                        </a:rPr>
                        <a:t>7/8 x ST3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 </a:t>
                      </a:r>
                    </a:p>
                    <a:p>
                      <a:r>
                        <a:rPr lang="en-GB" sz="1100">
                          <a:effectLst/>
                        </a:rPr>
                        <a:t>7/8 x ST3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 </a:t>
                      </a:r>
                    </a:p>
                    <a:p>
                      <a:r>
                        <a:rPr lang="en-GB" sz="1100">
                          <a:effectLst/>
                        </a:rPr>
                        <a:t>7/8 x ST3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 </a:t>
                      </a:r>
                    </a:p>
                    <a:p>
                      <a:r>
                        <a:rPr lang="en-GB" sz="1100">
                          <a:effectLst/>
                        </a:rPr>
                        <a:t>7/8 x ST3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 </a:t>
                      </a:r>
                    </a:p>
                    <a:p>
                      <a:r>
                        <a:rPr lang="en-GB" sz="1100">
                          <a:effectLst/>
                        </a:rPr>
                        <a:t>7/8 x ST3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effectLst/>
                        </a:rPr>
                        <a:t> </a:t>
                      </a:r>
                    </a:p>
                    <a:p>
                      <a:r>
                        <a:rPr lang="en-GB" sz="1100" dirty="0">
                          <a:effectLst/>
                        </a:rPr>
                        <a:t>7/8 x ST3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6904562"/>
                  </a:ext>
                </a:extLst>
              </a:tr>
              <a:tr h="876250"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Bristol tier 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Approx 2 gaps per NICU </a:t>
                      </a:r>
                    </a:p>
                    <a:p>
                      <a:r>
                        <a:rPr lang="en-GB" sz="1100">
                          <a:effectLst/>
                        </a:rPr>
                        <a:t>Approx 4 gaps BCH</a:t>
                      </a:r>
                    </a:p>
                    <a:p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Approx 2 gaps per NICU </a:t>
                      </a:r>
                    </a:p>
                    <a:p>
                      <a:r>
                        <a:rPr lang="en-GB" sz="1100">
                          <a:effectLst/>
                        </a:rPr>
                        <a:t>Approx 4 gaps BCH</a:t>
                      </a:r>
                    </a:p>
                    <a:p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Approx 2 gaps per NICU </a:t>
                      </a:r>
                    </a:p>
                    <a:p>
                      <a:r>
                        <a:rPr lang="en-GB" sz="1100">
                          <a:effectLst/>
                        </a:rPr>
                        <a:t>Approx 4 gaps BCH</a:t>
                      </a:r>
                    </a:p>
                    <a:p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Approx 2 gaps per NICU </a:t>
                      </a:r>
                    </a:p>
                    <a:p>
                      <a:r>
                        <a:rPr lang="en-GB" sz="1100">
                          <a:effectLst/>
                        </a:rPr>
                        <a:t>Approx 4 gaps BCH</a:t>
                      </a:r>
                    </a:p>
                    <a:p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Approx 2 gaps per NICU </a:t>
                      </a:r>
                    </a:p>
                    <a:p>
                      <a:r>
                        <a:rPr lang="en-GB" sz="1100">
                          <a:effectLst/>
                        </a:rPr>
                        <a:t>Approx 4 gaps BCH</a:t>
                      </a:r>
                    </a:p>
                    <a:p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Approx 2 gaps per NICU </a:t>
                      </a:r>
                    </a:p>
                    <a:p>
                      <a:r>
                        <a:rPr lang="en-GB" sz="1100">
                          <a:effectLst/>
                        </a:rPr>
                        <a:t>Approx 4 gaps BCH</a:t>
                      </a:r>
                    </a:p>
                    <a:p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0860720"/>
                  </a:ext>
                </a:extLst>
              </a:tr>
              <a:tr h="438126"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Bristol tier 2</a:t>
                      </a:r>
                    </a:p>
                    <a:p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Affected by loss of ST5s only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Affected by loss of ST5s only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Affected by loss of ST5s only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Affected by loss of ST5s only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effectLst/>
                        </a:rPr>
                        <a:t>Affected by loss of ST5s only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effectLst/>
                        </a:rPr>
                        <a:t>Affected by loss of ST5s only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8733203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1A07D30C-D029-FFB5-E7B3-B88B851E30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8124" y="1742660"/>
            <a:ext cx="14051619" cy="689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7B5616-8FBC-6AF2-545E-7A916785F8BD}"/>
              </a:ext>
            </a:extLst>
          </p:cNvPr>
          <p:cNvSpPr txBox="1"/>
          <p:nvPr/>
        </p:nvSpPr>
        <p:spPr>
          <a:xfrm>
            <a:off x="2310582" y="447716"/>
            <a:ext cx="9537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Modelling progression through ST1-3, and implications</a:t>
            </a:r>
          </a:p>
        </p:txBody>
      </p:sp>
    </p:spTree>
    <p:extLst>
      <p:ext uri="{BB962C8B-B14F-4D97-AF65-F5344CB8AC3E}">
        <p14:creationId xmlns:p14="http://schemas.microsoft.com/office/powerpoint/2010/main" val="3057765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5961A-BBCE-92A0-4D56-7B27A56C6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Benefits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9A8D4-D228-6151-BF93-203A06442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600" u="sng" dirty="0"/>
              <a:t>Educational</a:t>
            </a:r>
          </a:p>
          <a:p>
            <a:r>
              <a:rPr lang="en-GB" sz="2600" dirty="0"/>
              <a:t>Aligns with Progress+</a:t>
            </a:r>
          </a:p>
          <a:p>
            <a:r>
              <a:rPr lang="en-GB" sz="2600" dirty="0"/>
              <a:t>Will require planning for enhanced support/supervision for ST3 tier 2 working – this will benefit </a:t>
            </a:r>
            <a:r>
              <a:rPr lang="en-GB" sz="2600" dirty="0" err="1"/>
              <a:t>DiT</a:t>
            </a:r>
            <a:endParaRPr lang="en-GB" sz="2600" dirty="0"/>
          </a:p>
          <a:p>
            <a:r>
              <a:rPr lang="en-GB" sz="2600" dirty="0"/>
              <a:t>Will allow longitudinal educational supervision</a:t>
            </a:r>
          </a:p>
          <a:p>
            <a:pPr marL="0" indent="0">
              <a:buNone/>
            </a:pPr>
            <a:r>
              <a:rPr lang="en-GB" sz="2600" u="sng" dirty="0"/>
              <a:t>Logistics</a:t>
            </a:r>
          </a:p>
          <a:p>
            <a:r>
              <a:rPr lang="en-GB" sz="2600" dirty="0"/>
              <a:t>Levels out the bump of having all ST3s in Bristol for half a year and then none</a:t>
            </a:r>
          </a:p>
          <a:p>
            <a:r>
              <a:rPr lang="en-GB" sz="2600" dirty="0"/>
              <a:t>Mitigates for the loss of ST5s in DGHs – repurposing “old ST5” posts into ST3 tier 2 posts</a:t>
            </a:r>
          </a:p>
          <a:p>
            <a:r>
              <a:rPr lang="en-GB" sz="2600" dirty="0"/>
              <a:t>Provide a predictable number of ‘gaps’ on the tier 1 rotas in Bristol to inform workforce planning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819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6DB22-E414-918B-DFBB-D7DD63DA5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Risks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64E52-6DEF-0A3D-0D4B-A4E8F9ADF6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ST3 </a:t>
            </a:r>
            <a:r>
              <a:rPr lang="en-GB" sz="2400" dirty="0" err="1"/>
              <a:t>DiT</a:t>
            </a:r>
            <a:r>
              <a:rPr lang="en-GB" sz="2400" dirty="0"/>
              <a:t> stepping up 6 – 12 months earlier than have done previously – need to ensure training and capabilities with enhanced support on DGH OOH rotas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Rota gaps for the Bristol centres (but this will happen with any model we use involving </a:t>
            </a:r>
            <a:r>
              <a:rPr lang="en-GB" sz="2400" dirty="0" err="1"/>
              <a:t>DiT</a:t>
            </a:r>
            <a:r>
              <a:rPr lang="en-GB" sz="2400" dirty="0"/>
              <a:t> stepping up earlier than at present). Numbers are now predictable and can be included in workforce planning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24282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00FFA-FC27-FEEF-6790-549AD5DA7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Advantages of stepping up in Sept of ST3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B4865-CB3C-87CB-0182-951C3D08D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Consolidate learning </a:t>
            </a:r>
          </a:p>
          <a:p>
            <a:endParaRPr lang="en-GB" sz="2400" dirty="0"/>
          </a:p>
          <a:p>
            <a:r>
              <a:rPr lang="en-GB" sz="2400" dirty="0"/>
              <a:t>Small gap away from general paeds and neonates – aim to return to same ST1 DGH in ST3 year to enable step up</a:t>
            </a:r>
          </a:p>
          <a:p>
            <a:endParaRPr lang="en-GB" sz="2400" dirty="0"/>
          </a:p>
          <a:p>
            <a:r>
              <a:rPr lang="en-GB" sz="2400" dirty="0"/>
              <a:t>Return to Bristol to do some specialty experience with focus on wider curriculum development in second 6 months of ST3 (QI, research etc)</a:t>
            </a:r>
          </a:p>
        </p:txBody>
      </p:sp>
    </p:spTree>
    <p:extLst>
      <p:ext uri="{BB962C8B-B14F-4D97-AF65-F5344CB8AC3E}">
        <p14:creationId xmlns:p14="http://schemas.microsoft.com/office/powerpoint/2010/main" val="3020335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87E9F-14FB-38F0-A23D-4BEF55C57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Advantages of stepping up Mar ST3 year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778E67-F711-DB63-759C-D6EAC1AD86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/>
          </a:p>
          <a:p>
            <a:r>
              <a:rPr lang="en-GB" sz="2400" dirty="0"/>
              <a:t>Do all Bristol work in a block </a:t>
            </a:r>
          </a:p>
          <a:p>
            <a:endParaRPr lang="en-GB" sz="2400" dirty="0"/>
          </a:p>
          <a:p>
            <a:r>
              <a:rPr lang="en-GB" sz="2400" dirty="0"/>
              <a:t>Move to DGH at end of ST3 and potential to stay for ST4</a:t>
            </a:r>
          </a:p>
          <a:p>
            <a:endParaRPr lang="en-GB" sz="2400" dirty="0"/>
          </a:p>
          <a:p>
            <a:r>
              <a:rPr lang="en-GB" sz="2400" dirty="0"/>
              <a:t>Will enable improved planning around relocation etc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8055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D3F94-82A2-40A6-9967-15AD079DA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are we doing?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6E39FC-C3F5-4871-8BAD-FC66EF771F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42416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A522E-ADA1-9D69-7D8B-5CD69B5B5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School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916CE-BF57-A802-F7DE-93CE21BB70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sz="2600" dirty="0"/>
              <a:t>Continue CT meetings - DGH clinical tutors to consider what is required to support a ST3 tier 2 </a:t>
            </a:r>
            <a:r>
              <a:rPr lang="en-GB" sz="2600" dirty="0" err="1"/>
              <a:t>DiT</a:t>
            </a:r>
            <a:r>
              <a:rPr lang="en-GB" sz="2600" dirty="0"/>
              <a:t>; Tertiary Bristol CT to workforce plan for known reduction in tier 1 </a:t>
            </a:r>
            <a:r>
              <a:rPr lang="en-GB" sz="2600" dirty="0" err="1"/>
              <a:t>DiT</a:t>
            </a:r>
            <a:endParaRPr lang="en-GB" sz="2600" dirty="0"/>
          </a:p>
          <a:p>
            <a:r>
              <a:rPr lang="en-GB" sz="2600" dirty="0"/>
              <a:t>Individual meetings with ST2s to discuss which half of the year they will be stepping up in a DGH – CTs to support identification of capable ST2 </a:t>
            </a:r>
            <a:r>
              <a:rPr lang="en-GB" sz="2600" dirty="0" err="1"/>
              <a:t>DiT</a:t>
            </a:r>
            <a:r>
              <a:rPr lang="en-GB" sz="2600" dirty="0"/>
              <a:t> and complete ECAT assessments </a:t>
            </a:r>
            <a:r>
              <a:rPr lang="en-GB" sz="26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https://www.rcpch.ac.uk/resources/assessment-guide#entrustment-with-care-assessment-tool-ecat---pilot</a:t>
            </a:r>
            <a:endParaRPr lang="en-GB" sz="2600" dirty="0"/>
          </a:p>
          <a:p>
            <a:endParaRPr lang="en-GB" sz="2600" dirty="0"/>
          </a:p>
          <a:p>
            <a:r>
              <a:rPr lang="en-GB" sz="2600" dirty="0"/>
              <a:t>Complete post preference process and allocate DGH vs Bristol</a:t>
            </a:r>
          </a:p>
          <a:p>
            <a:r>
              <a:rPr lang="en-GB" sz="2600" dirty="0"/>
              <a:t>Co-ordinate ST3 and ST4+ placements</a:t>
            </a:r>
          </a:p>
          <a:p>
            <a:r>
              <a:rPr lang="en-GB" sz="2600" dirty="0"/>
              <a:t>Continue to focus on recruitment plans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35497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ADB8CEE-1F9C-4BD3-B7CF-D0D256C3A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do we need from you?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0CC69D-A403-4DCF-9F22-7521738067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411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D2DBB-BE45-D2ED-AC3A-EB447AAFA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DGH College Tutors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A30B22-BA61-3F2A-C093-0F52B2A12C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Workforce planning to maintain tier 1 rotas and enable SPA time for </a:t>
            </a:r>
            <a:r>
              <a:rPr lang="en-GB" sz="2400" dirty="0" err="1"/>
              <a:t>DiT</a:t>
            </a:r>
            <a:r>
              <a:rPr lang="en-GB" sz="2400" dirty="0"/>
              <a:t> and release for educational opportunities</a:t>
            </a:r>
          </a:p>
          <a:p>
            <a:endParaRPr lang="en-GB" sz="2400" dirty="0"/>
          </a:p>
          <a:p>
            <a:r>
              <a:rPr lang="en-GB" sz="2400" dirty="0"/>
              <a:t>Incorporate community, mental health, public health and primary care training into ST1 placements</a:t>
            </a:r>
          </a:p>
          <a:p>
            <a:endParaRPr lang="en-GB" sz="2400" dirty="0"/>
          </a:p>
          <a:p>
            <a:r>
              <a:rPr lang="en-GB" sz="2400" dirty="0"/>
              <a:t>Consider and plan for what is required to support a ST3 tier 2 </a:t>
            </a:r>
            <a:r>
              <a:rPr lang="en-GB" sz="2400" dirty="0" err="1"/>
              <a:t>DiT</a:t>
            </a:r>
            <a:r>
              <a:rPr lang="en-GB" sz="2400" dirty="0"/>
              <a:t> </a:t>
            </a:r>
          </a:p>
          <a:p>
            <a:endParaRPr lang="en-GB" sz="2400" dirty="0"/>
          </a:p>
          <a:p>
            <a:r>
              <a:rPr lang="en-GB" sz="2400" dirty="0"/>
              <a:t>Potential for a ST4+ mentoring scheme and support of OOH rotas from September 2023 to support ST3 step up onto tier 2 rotas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62638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BAEC5-D4E5-B8F1-CEDF-F5D2C733C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Bristol College Tutors (BCH and Tertiary NICU)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CD7B0-E002-7D3B-A599-059EDA75C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4007"/>
            <a:ext cx="10515600" cy="4978867"/>
          </a:xfrm>
        </p:spPr>
        <p:txBody>
          <a:bodyPr>
            <a:noAutofit/>
          </a:bodyPr>
          <a:lstStyle/>
          <a:p>
            <a:r>
              <a:rPr lang="en-GB" sz="2400" dirty="0"/>
              <a:t>Workforce plan to maintain tier 1 rotas</a:t>
            </a:r>
          </a:p>
          <a:p>
            <a:endParaRPr lang="en-GB" sz="2400" dirty="0"/>
          </a:p>
          <a:p>
            <a:r>
              <a:rPr lang="en-GB" sz="2400" dirty="0"/>
              <a:t>Ensure acute paediatric experience/training within specialty placements at BCH</a:t>
            </a:r>
          </a:p>
          <a:p>
            <a:endParaRPr lang="en-GB" sz="2400" dirty="0"/>
          </a:p>
          <a:p>
            <a:r>
              <a:rPr lang="en-GB" sz="2400" dirty="0"/>
              <a:t>Ensure leadership experience for ST2 </a:t>
            </a:r>
            <a:r>
              <a:rPr lang="en-GB" sz="2400" dirty="0" err="1"/>
              <a:t>DiT</a:t>
            </a:r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Help to identify which current ST2 </a:t>
            </a:r>
            <a:r>
              <a:rPr lang="en-GB" sz="2400" dirty="0" err="1"/>
              <a:t>DiT</a:t>
            </a:r>
            <a:r>
              <a:rPr lang="en-GB" sz="2400" dirty="0"/>
              <a:t> would be well placed to step up to tier 2 working in September 2023– complete ECAT assessments to inform process</a:t>
            </a:r>
          </a:p>
          <a:p>
            <a:endParaRPr lang="en-GB" sz="2400" dirty="0"/>
          </a:p>
          <a:p>
            <a:r>
              <a:rPr lang="en-GB" sz="2400" dirty="0"/>
              <a:t>Support ST3 </a:t>
            </a:r>
            <a:r>
              <a:rPr lang="en-GB" sz="2400" dirty="0" err="1"/>
              <a:t>DiT</a:t>
            </a:r>
            <a:r>
              <a:rPr lang="en-GB" sz="2400" dirty="0"/>
              <a:t> placed in Bristol from Sep 2023 to build specialty experience and ensure clinical and non-clinical leadership opportunities – particularly to support sub-specialty application</a:t>
            </a:r>
          </a:p>
        </p:txBody>
      </p:sp>
    </p:spTree>
    <p:extLst>
      <p:ext uri="{BB962C8B-B14F-4D97-AF65-F5344CB8AC3E}">
        <p14:creationId xmlns:p14="http://schemas.microsoft.com/office/powerpoint/2010/main" val="4051630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59106-07CF-347A-FBD9-8E33EB2FC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Shape of training / Progress+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FC83D-1600-47D9-1481-128FF45437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Structural change </a:t>
            </a:r>
          </a:p>
          <a:p>
            <a:pPr lvl="1"/>
            <a:r>
              <a:rPr lang="en-GB" dirty="0"/>
              <a:t>Reduction in the overall indicative length of training from eight to seven years </a:t>
            </a:r>
          </a:p>
          <a:p>
            <a:pPr lvl="1"/>
            <a:r>
              <a:rPr lang="en-GB" dirty="0"/>
              <a:t>Change to two training levels: Core Paediatrics (Year 1-4) and Specialty Paediatrics (year 5-7) </a:t>
            </a:r>
          </a:p>
          <a:p>
            <a:pPr marL="0" indent="0">
              <a:buNone/>
            </a:pPr>
            <a:r>
              <a:rPr lang="en-GB" dirty="0"/>
              <a:t>Changes with a view to improving flexibility: </a:t>
            </a:r>
          </a:p>
          <a:p>
            <a:pPr lvl="1"/>
            <a:r>
              <a:rPr lang="en-GB" dirty="0"/>
              <a:t>Embedding capability rather than time-based training </a:t>
            </a:r>
          </a:p>
          <a:p>
            <a:pPr lvl="1"/>
            <a:r>
              <a:rPr lang="en-GB" dirty="0"/>
              <a:t>Removal of the requirement to do six-month blocks (</a:t>
            </a:r>
            <a:r>
              <a:rPr lang="en-GB" dirty="0" err="1"/>
              <a:t>eg</a:t>
            </a:r>
            <a:r>
              <a:rPr lang="en-GB" dirty="0"/>
              <a:t> neonates, community child health) </a:t>
            </a:r>
          </a:p>
          <a:p>
            <a:pPr lvl="1"/>
            <a:r>
              <a:rPr lang="en-GB" dirty="0"/>
              <a:t>Mapping of similarities between sub-specialties so trainees can change pathway and count capabilities already achieved </a:t>
            </a:r>
          </a:p>
          <a:p>
            <a:pPr lvl="1"/>
            <a:r>
              <a:rPr lang="en-GB" dirty="0"/>
              <a:t>Promotion of OOP (out of programme) opportunities</a:t>
            </a:r>
          </a:p>
        </p:txBody>
      </p:sp>
    </p:spTree>
    <p:extLst>
      <p:ext uri="{BB962C8B-B14F-4D97-AF65-F5344CB8AC3E}">
        <p14:creationId xmlns:p14="http://schemas.microsoft.com/office/powerpoint/2010/main" val="4624928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FDE15-3223-E988-6DB8-50A4DCD8F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Doctors in Training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17B3A-2D83-EA9A-74CB-06BB84C54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2702"/>
            <a:ext cx="10515600" cy="4937759"/>
          </a:xfrm>
        </p:spPr>
        <p:txBody>
          <a:bodyPr>
            <a:normAutofit fontScale="62500" lnSpcReduction="20000"/>
          </a:bodyPr>
          <a:lstStyle/>
          <a:p>
            <a:r>
              <a:rPr lang="en-GB" sz="2900" dirty="0"/>
              <a:t>Current ST1 </a:t>
            </a:r>
            <a:r>
              <a:rPr lang="en-GB" sz="2900" dirty="0" err="1"/>
              <a:t>DiT</a:t>
            </a:r>
            <a:r>
              <a:rPr lang="en-GB" sz="2900" dirty="0"/>
              <a:t>:</a:t>
            </a:r>
          </a:p>
          <a:p>
            <a:pPr lvl="1"/>
            <a:r>
              <a:rPr lang="en-GB" sz="2900" dirty="0"/>
              <a:t>Transition onto the new programme at ST2 (Sep 2023) and move over onto Progress+ curriculum</a:t>
            </a:r>
          </a:p>
          <a:p>
            <a:r>
              <a:rPr lang="en-GB" sz="2900" dirty="0">
                <a:highlight>
                  <a:srgbClr val="FFFF00"/>
                </a:highlight>
              </a:rPr>
              <a:t>Current ST2 </a:t>
            </a:r>
            <a:r>
              <a:rPr lang="en-GB" sz="2900" dirty="0" err="1">
                <a:highlight>
                  <a:srgbClr val="FFFF00"/>
                </a:highlight>
              </a:rPr>
              <a:t>DiT</a:t>
            </a:r>
            <a:r>
              <a:rPr lang="en-GB" sz="2900" dirty="0">
                <a:highlight>
                  <a:srgbClr val="FFFF00"/>
                </a:highlight>
              </a:rPr>
              <a:t>:</a:t>
            </a:r>
          </a:p>
          <a:p>
            <a:pPr lvl="1"/>
            <a:r>
              <a:rPr lang="en-GB" sz="2900" dirty="0">
                <a:highlight>
                  <a:srgbClr val="FFFF00"/>
                </a:highlight>
              </a:rPr>
              <a:t>To follow the new Severn training programme from ST3 (Sep 2023)</a:t>
            </a:r>
          </a:p>
          <a:p>
            <a:pPr lvl="1"/>
            <a:r>
              <a:rPr lang="en-GB" sz="2900" dirty="0">
                <a:highlight>
                  <a:srgbClr val="FFFF00"/>
                </a:highlight>
              </a:rPr>
              <a:t>Sign up to a meeting with TPD / </a:t>
            </a:r>
            <a:r>
              <a:rPr lang="en-GB" sz="2900" dirty="0" err="1">
                <a:highlight>
                  <a:srgbClr val="FFFF00"/>
                </a:highlight>
              </a:rPr>
              <a:t>HoS</a:t>
            </a:r>
            <a:r>
              <a:rPr lang="en-GB" sz="2900" dirty="0">
                <a:highlight>
                  <a:srgbClr val="FFFF00"/>
                </a:highlight>
              </a:rPr>
              <a:t> to discuss previous experience, individual progress and when you would prefer to move to tier 2 (Sept or March slot)</a:t>
            </a:r>
          </a:p>
          <a:p>
            <a:pPr lvl="1"/>
            <a:r>
              <a:rPr lang="en-GB" sz="2900" dirty="0">
                <a:highlight>
                  <a:srgbClr val="FFFF00"/>
                </a:highlight>
              </a:rPr>
              <a:t>Discuss your progress with your ES regarding capability for tier 2 working and complete ECAT assessment</a:t>
            </a:r>
          </a:p>
          <a:p>
            <a:pPr lvl="1"/>
            <a:r>
              <a:rPr lang="en-GB" sz="2900" dirty="0">
                <a:highlight>
                  <a:srgbClr val="FFFF00"/>
                </a:highlight>
              </a:rPr>
              <a:t>Complete your placement preference form promptly when it comes out</a:t>
            </a:r>
          </a:p>
          <a:p>
            <a:r>
              <a:rPr lang="en-GB" sz="2900" dirty="0"/>
              <a:t>Current ST3</a:t>
            </a:r>
          </a:p>
          <a:p>
            <a:pPr lvl="1"/>
            <a:r>
              <a:rPr lang="en-GB" sz="2900" dirty="0"/>
              <a:t>Start aligning evidence to Progress+ / current level 2 curriculum. Will move to Core ST4 training Sep 2023</a:t>
            </a:r>
          </a:p>
          <a:p>
            <a:r>
              <a:rPr lang="en-GB" sz="2900" dirty="0"/>
              <a:t>Current ST4:</a:t>
            </a:r>
          </a:p>
          <a:p>
            <a:pPr lvl="1"/>
            <a:r>
              <a:rPr lang="en-GB" sz="2900" dirty="0"/>
              <a:t>F2F planning meetings with ST4 </a:t>
            </a:r>
            <a:r>
              <a:rPr lang="en-GB" sz="2900" dirty="0" err="1"/>
              <a:t>DiT</a:t>
            </a:r>
            <a:r>
              <a:rPr lang="en-GB" sz="2900" dirty="0"/>
              <a:t> completed – to complete post preference forms</a:t>
            </a:r>
          </a:p>
          <a:p>
            <a:r>
              <a:rPr lang="en-GB" sz="2900" dirty="0"/>
              <a:t>Current ST5</a:t>
            </a:r>
          </a:p>
          <a:p>
            <a:pPr lvl="1"/>
            <a:r>
              <a:rPr lang="en-GB" sz="2900" dirty="0"/>
              <a:t>Move to Specialty training from Sep 2023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Current ST6-8</a:t>
            </a:r>
          </a:p>
          <a:p>
            <a:pPr lvl="1">
              <a:spcBef>
                <a:spcPts val="1000"/>
              </a:spcBef>
              <a:defRPr/>
            </a:pPr>
            <a:r>
              <a:rPr kumimoji="0" lang="en-GB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Remain in General Paediatric/</a:t>
            </a:r>
            <a:r>
              <a:rPr kumimoji="0" lang="en-GB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Specialt</a:t>
            </a:r>
            <a:r>
              <a:rPr lang="en-GB" sz="2900" dirty="0">
                <a:solidFill>
                  <a:prstClr val="black"/>
                </a:solidFill>
                <a:latin typeface="Calibri" panose="020F0502020204030204"/>
              </a:rPr>
              <a:t>y training</a:t>
            </a:r>
            <a:endParaRPr kumimoji="0" lang="en-GB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3767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F5F0A-5D4E-4299-8ABD-7817ABB68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Training pathway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E134956-B754-9A09-A9BC-8CF5734DE4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3729" y="1433705"/>
            <a:ext cx="9499619" cy="4743258"/>
          </a:xfrm>
        </p:spPr>
      </p:pic>
    </p:spTree>
    <p:extLst>
      <p:ext uri="{BB962C8B-B14F-4D97-AF65-F5344CB8AC3E}">
        <p14:creationId xmlns:p14="http://schemas.microsoft.com/office/powerpoint/2010/main" val="3290974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DF37A-6ADA-6F5A-8A51-07BB601B3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Current training pathway ST1-4 in Severn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D27637-4173-EECE-BB20-91CA6DD669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6 months DGH tier 1 (1</a:t>
            </a:r>
            <a:r>
              <a:rPr lang="en-GB" sz="2400" baseline="30000" dirty="0"/>
              <a:t>st</a:t>
            </a:r>
            <a:r>
              <a:rPr lang="en-GB" sz="2400" dirty="0"/>
              <a:t> ST1 post)</a:t>
            </a:r>
          </a:p>
          <a:p>
            <a:endParaRPr lang="en-GB" sz="2400" dirty="0"/>
          </a:p>
          <a:p>
            <a:r>
              <a:rPr lang="en-GB" sz="2400" dirty="0"/>
              <a:t>24 months specialties to include 12 months of tertiary NICU and 12 months paediatric specialties at tier 1 (2</a:t>
            </a:r>
            <a:r>
              <a:rPr lang="en-GB" sz="2400" baseline="30000" dirty="0"/>
              <a:t>nd</a:t>
            </a:r>
            <a:r>
              <a:rPr lang="en-GB" sz="2400" dirty="0"/>
              <a:t> ST1 post, ST2 and 1</a:t>
            </a:r>
            <a:r>
              <a:rPr lang="en-GB" sz="2400" baseline="30000" dirty="0"/>
              <a:t>st</a:t>
            </a:r>
            <a:r>
              <a:rPr lang="en-GB" sz="2400" dirty="0"/>
              <a:t> ST3 post)</a:t>
            </a:r>
          </a:p>
          <a:p>
            <a:endParaRPr lang="en-GB" sz="2400" dirty="0"/>
          </a:p>
          <a:p>
            <a:r>
              <a:rPr lang="en-GB" sz="2400" dirty="0"/>
              <a:t>6 months DGH tier 1 “Step Up”, with supported opportunities to act as middle grade (2</a:t>
            </a:r>
            <a:r>
              <a:rPr lang="en-GB" sz="2400" baseline="30000" dirty="0"/>
              <a:t>nd</a:t>
            </a:r>
            <a:r>
              <a:rPr lang="en-GB" sz="2400" dirty="0"/>
              <a:t> ST3 post)</a:t>
            </a:r>
          </a:p>
          <a:p>
            <a:endParaRPr lang="en-GB" sz="2400" dirty="0"/>
          </a:p>
          <a:p>
            <a:r>
              <a:rPr lang="en-GB" sz="2400" dirty="0"/>
              <a:t>Then….</a:t>
            </a:r>
          </a:p>
          <a:p>
            <a:r>
              <a:rPr lang="en-GB" sz="2400" dirty="0"/>
              <a:t>Transition to ST4 in DGH as middle grade/tier 2 working</a:t>
            </a:r>
          </a:p>
        </p:txBody>
      </p:sp>
    </p:spTree>
    <p:extLst>
      <p:ext uri="{BB962C8B-B14F-4D97-AF65-F5344CB8AC3E}">
        <p14:creationId xmlns:p14="http://schemas.microsoft.com/office/powerpoint/2010/main" val="4027535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65487-7211-49C8-B9C9-4A901CBA9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Progress+ - challenges with implementation in Severn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38631-584F-0C8E-18E7-B0FAA2D367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400" dirty="0"/>
              <a:t>Key challenge – moving tier 2 working to ST3</a:t>
            </a:r>
          </a:p>
          <a:p>
            <a:endParaRPr lang="en-GB" sz="2400" dirty="0"/>
          </a:p>
          <a:p>
            <a:r>
              <a:rPr lang="en-GB" sz="2400" dirty="0"/>
              <a:t>Need to ensure training requirements and capabilities for tier 2 working are met – implications for enhanced supervision of more junior doctors on tier 2 rotas (ST3)</a:t>
            </a:r>
          </a:p>
          <a:p>
            <a:endParaRPr lang="en-GB" sz="2400" dirty="0"/>
          </a:p>
          <a:p>
            <a:r>
              <a:rPr lang="en-GB" sz="2400" dirty="0"/>
              <a:t>Maintaining consistent placement numbers across a training year</a:t>
            </a:r>
          </a:p>
          <a:p>
            <a:endParaRPr lang="en-GB" sz="2400" dirty="0"/>
          </a:p>
          <a:p>
            <a:r>
              <a:rPr lang="en-GB" sz="2400" dirty="0"/>
              <a:t>Ensuring programme aligns with Progress+ </a:t>
            </a:r>
          </a:p>
          <a:p>
            <a:endParaRPr lang="en-GB" sz="2400" dirty="0"/>
          </a:p>
          <a:p>
            <a:r>
              <a:rPr lang="en-GB" sz="2400" dirty="0"/>
              <a:t>Moving from an 8 year to a 7 year programme – where to lose the year of training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3951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DD270-6994-F7E3-9F92-1C8EC9AB2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principles underpinning Severn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1F163-F0A4-8664-49D9-9DE99758E9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3040"/>
            <a:ext cx="10515600" cy="5029835"/>
          </a:xfrm>
        </p:spPr>
        <p:txBody>
          <a:bodyPr>
            <a:noAutofit/>
          </a:bodyPr>
          <a:lstStyle/>
          <a:p>
            <a:r>
              <a:rPr lang="en-GB" sz="2400" dirty="0"/>
              <a:t>6 months to be lost from tier 1 rotas and 6 months from tier 2 rotas – aims to maintain tier 2 rotas and encourage workforce planning to maintain service delivery at tier 1</a:t>
            </a:r>
          </a:p>
          <a:p>
            <a:r>
              <a:rPr lang="en-GB" sz="2400" dirty="0"/>
              <a:t>Tertiary neonatal placements changed from minimum of 12 months to minimum of 6 months </a:t>
            </a:r>
          </a:p>
          <a:p>
            <a:r>
              <a:rPr lang="en-GB" sz="2400" dirty="0"/>
              <a:t>Incorporation of CCH, CAMHS, public health, primary care exposure into tier 1 departmental rotas (already reflected in regional training days)</a:t>
            </a:r>
          </a:p>
          <a:p>
            <a:r>
              <a:rPr lang="en-GB" sz="2400" dirty="0"/>
              <a:t>Ensuring acute paediatric experience/training within specialty placements in BCH</a:t>
            </a:r>
          </a:p>
          <a:p>
            <a:r>
              <a:rPr lang="en-GB" sz="2400" dirty="0"/>
              <a:t>Aligning with Progress+ curriculum and implementation of a 2 level training programme (ST1-4 and ST5-7) – current ST3 advised to start aligning evidence to the current level 2 curriculum; F2F planning meetings with ST4 </a:t>
            </a:r>
            <a:r>
              <a:rPr lang="en-GB" sz="2400" dirty="0" err="1"/>
              <a:t>DiT</a:t>
            </a:r>
            <a:r>
              <a:rPr lang="en-GB" sz="2400" dirty="0"/>
              <a:t> completed</a:t>
            </a:r>
          </a:p>
          <a:p>
            <a:r>
              <a:rPr lang="en-GB" sz="2400" dirty="0"/>
              <a:t>Repurposing ST5 posts into tier 2 DGH ST3 posts</a:t>
            </a:r>
          </a:p>
          <a:p>
            <a:r>
              <a:rPr lang="en-GB" sz="2400" dirty="0"/>
              <a:t>Maintaining </a:t>
            </a:r>
            <a:r>
              <a:rPr lang="en-GB" sz="2400" dirty="0" err="1"/>
              <a:t>DiT</a:t>
            </a:r>
            <a:r>
              <a:rPr lang="en-GB" sz="2400" dirty="0"/>
              <a:t> envelope – increasing recruitment at ST1 (2 posts)</a:t>
            </a:r>
          </a:p>
        </p:txBody>
      </p:sp>
    </p:spTree>
    <p:extLst>
      <p:ext uri="{BB962C8B-B14F-4D97-AF65-F5344CB8AC3E}">
        <p14:creationId xmlns:p14="http://schemas.microsoft.com/office/powerpoint/2010/main" val="1358538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F3110-F8B4-99BC-C075-4E999D45A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Current programme / post 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FCDF7-CD4B-A38B-22EE-7EF06F77D5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Usually have </a:t>
            </a:r>
            <a:r>
              <a:rPr lang="en-GB" sz="2400" dirty="0" err="1"/>
              <a:t>approx</a:t>
            </a:r>
            <a:r>
              <a:rPr lang="en-GB" sz="2400" dirty="0"/>
              <a:t> 15 ST </a:t>
            </a:r>
            <a:r>
              <a:rPr lang="en-GB" sz="2400" dirty="0" err="1"/>
              <a:t>DiT</a:t>
            </a:r>
            <a:r>
              <a:rPr lang="en-GB" sz="2400" dirty="0"/>
              <a:t> per year (more with LTFT working, but these trainees usually slot share so same number of posts)</a:t>
            </a:r>
          </a:p>
          <a:p>
            <a:r>
              <a:rPr lang="en-GB" sz="2400" dirty="0"/>
              <a:t>In Sept</a:t>
            </a:r>
          </a:p>
          <a:p>
            <a:pPr lvl="1"/>
            <a:r>
              <a:rPr lang="en-GB" dirty="0"/>
              <a:t>15 ST1 in DGHs</a:t>
            </a:r>
          </a:p>
          <a:p>
            <a:pPr lvl="1"/>
            <a:r>
              <a:rPr lang="en-GB" dirty="0"/>
              <a:t>3 - 4 ST3 at St </a:t>
            </a:r>
            <a:r>
              <a:rPr lang="en-GB" dirty="0" err="1"/>
              <a:t>Michs</a:t>
            </a:r>
            <a:endParaRPr lang="en-GB" dirty="0"/>
          </a:p>
          <a:p>
            <a:pPr lvl="1"/>
            <a:r>
              <a:rPr lang="en-GB" dirty="0"/>
              <a:t>3 - 4 ST3 at Southmead</a:t>
            </a:r>
          </a:p>
          <a:p>
            <a:pPr lvl="1"/>
            <a:r>
              <a:rPr lang="en-GB" dirty="0"/>
              <a:t>7 – 9 ST3 at BCH</a:t>
            </a:r>
          </a:p>
          <a:p>
            <a:r>
              <a:rPr lang="en-GB" sz="2400" dirty="0"/>
              <a:t>In March</a:t>
            </a:r>
          </a:p>
          <a:p>
            <a:pPr lvl="1"/>
            <a:r>
              <a:rPr lang="en-GB" dirty="0"/>
              <a:t>15 ST3 in DGHs</a:t>
            </a:r>
          </a:p>
          <a:p>
            <a:pPr lvl="1"/>
            <a:r>
              <a:rPr lang="en-GB" dirty="0"/>
              <a:t>15 ST1s in Bristol – similar distribution to ST3s in Sept</a:t>
            </a:r>
          </a:p>
          <a:p>
            <a:pPr marL="0" indent="0">
              <a:buNone/>
            </a:pPr>
            <a:endParaRPr lang="en-GB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487466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CB090-120D-E503-132E-1B77C283D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Proposed new training pathway for ST1-4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210847-9917-FB7E-A896-30B43720FD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ST1 – 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year DGH</a:t>
            </a:r>
          </a:p>
          <a:p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ST2 – 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year Bristol – 6 months NICU, 6 months specialties</a:t>
            </a:r>
          </a:p>
          <a:p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ST3 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</a:rPr>
              <a:t>- 6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months on tier 2 in a DGH and 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</a:rPr>
              <a:t>6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months in a specialty in Bristol, in either order</a:t>
            </a:r>
          </a:p>
          <a:p>
            <a:pPr lvl="1"/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Ensures consistent training placement numbers across the ST3 training year. </a:t>
            </a:r>
          </a:p>
          <a:p>
            <a:pPr lvl="1"/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ST4 – 1 year DGH tier 2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5654809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22994-4CD6-CD8D-9262-702C49BE9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Numbers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397FE-B4C9-C27A-A191-CBF419A088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4271"/>
            <a:ext cx="10515600" cy="4351338"/>
          </a:xfrm>
        </p:spPr>
        <p:txBody>
          <a:bodyPr>
            <a:noAutofit/>
          </a:bodyPr>
          <a:lstStyle/>
          <a:p>
            <a:r>
              <a:rPr lang="en-GB" sz="2400" dirty="0"/>
              <a:t>DGH tier 1 rotas </a:t>
            </a:r>
          </a:p>
          <a:p>
            <a:pPr lvl="1"/>
            <a:r>
              <a:rPr lang="en-GB" sz="2000" dirty="0"/>
              <a:t>will be stable, but with more junior </a:t>
            </a:r>
            <a:r>
              <a:rPr lang="en-GB" sz="2000" dirty="0" err="1"/>
              <a:t>DiT</a:t>
            </a:r>
            <a:r>
              <a:rPr lang="en-GB" sz="2000" dirty="0"/>
              <a:t> (ST1) from March – Sept</a:t>
            </a:r>
          </a:p>
          <a:p>
            <a:r>
              <a:rPr lang="en-GB" sz="2400" dirty="0"/>
              <a:t>DGH tier 2 rotas – </a:t>
            </a:r>
          </a:p>
          <a:p>
            <a:pPr lvl="1"/>
            <a:r>
              <a:rPr lang="en-GB" sz="2000" dirty="0"/>
              <a:t>ST3 </a:t>
            </a:r>
            <a:r>
              <a:rPr lang="en-GB" sz="2000" dirty="0" err="1"/>
              <a:t>DiT</a:t>
            </a:r>
            <a:r>
              <a:rPr lang="en-GB" sz="2000" dirty="0"/>
              <a:t> will be on the tier 2 rota along with ST4 </a:t>
            </a:r>
            <a:r>
              <a:rPr lang="en-GB" sz="2000" dirty="0" err="1"/>
              <a:t>DiT</a:t>
            </a:r>
            <a:r>
              <a:rPr lang="en-GB" sz="2000" dirty="0"/>
              <a:t> and in transition phase ST4+ (previously known as ST5). </a:t>
            </a:r>
          </a:p>
          <a:p>
            <a:pPr lvl="1"/>
            <a:r>
              <a:rPr lang="en-GB" sz="2000" dirty="0"/>
              <a:t>They will need a higher level of support than those stepping up in ST4 – potential to set up a ST4+ mentoring system for Sept 2023 – Sept 2024</a:t>
            </a:r>
            <a:endParaRPr lang="en-GB" sz="2400" dirty="0"/>
          </a:p>
          <a:p>
            <a:r>
              <a:rPr lang="en-GB" sz="2400" dirty="0"/>
              <a:t>Bristol tier 1 rotas </a:t>
            </a:r>
          </a:p>
          <a:p>
            <a:pPr lvl="1"/>
            <a:r>
              <a:rPr lang="en-GB" sz="2000" dirty="0"/>
              <a:t>All hospitals will lose a number of tier 1 trainees (NICUs 2-3, BCH 4-6)</a:t>
            </a:r>
            <a:r>
              <a:rPr lang="en-GB" sz="2000" dirty="0">
                <a:highlight>
                  <a:srgbClr val="FFFF00"/>
                </a:highlight>
              </a:rPr>
              <a:t> </a:t>
            </a:r>
            <a:endParaRPr lang="en-GB" sz="2400" dirty="0">
              <a:highlight>
                <a:srgbClr val="FFFF00"/>
              </a:highlight>
            </a:endParaRPr>
          </a:p>
          <a:p>
            <a:r>
              <a:rPr lang="en-GB" sz="2400" dirty="0"/>
              <a:t>Bristol tier 2 rotas </a:t>
            </a:r>
          </a:p>
          <a:p>
            <a:pPr lvl="1"/>
            <a:r>
              <a:rPr lang="en-GB" sz="2000" dirty="0"/>
              <a:t>Numbers will be largely unchanged as ST4/5 currently placed in DGHs for most part</a:t>
            </a:r>
          </a:p>
          <a:p>
            <a:pPr lvl="1"/>
            <a:r>
              <a:rPr lang="en-GB" sz="2000" dirty="0"/>
              <a:t>Trainees will have one year less experience, likely to need more support with decision making etc</a:t>
            </a:r>
          </a:p>
        </p:txBody>
      </p:sp>
    </p:spTree>
    <p:extLst>
      <p:ext uri="{BB962C8B-B14F-4D97-AF65-F5344CB8AC3E}">
        <p14:creationId xmlns:p14="http://schemas.microsoft.com/office/powerpoint/2010/main" val="1736949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</TotalTime>
  <Words>1701</Words>
  <Application>Microsoft Office PowerPoint</Application>
  <PresentationFormat>Widescreen</PresentationFormat>
  <Paragraphs>261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Shape of Training – changes to Core Training pathway and implementation plans in Severn</vt:lpstr>
      <vt:lpstr>Shape of training / Progress+</vt:lpstr>
      <vt:lpstr>Training pathway</vt:lpstr>
      <vt:lpstr>Current training pathway ST1-4 in Severn</vt:lpstr>
      <vt:lpstr>Progress+ - challenges with implementation in Severn</vt:lpstr>
      <vt:lpstr>Key principles underpinning Severn plan</vt:lpstr>
      <vt:lpstr>Current programme / post planning</vt:lpstr>
      <vt:lpstr>Proposed new training pathway for ST1-4</vt:lpstr>
      <vt:lpstr>Numbers</vt:lpstr>
      <vt:lpstr>PowerPoint Presentation</vt:lpstr>
      <vt:lpstr>Benefits</vt:lpstr>
      <vt:lpstr>Risks</vt:lpstr>
      <vt:lpstr>Advantages of stepping up in Sept of ST3</vt:lpstr>
      <vt:lpstr>Advantages of stepping up Mar ST3 year</vt:lpstr>
      <vt:lpstr>What are we doing?</vt:lpstr>
      <vt:lpstr>School plans</vt:lpstr>
      <vt:lpstr>What do we need from you?</vt:lpstr>
      <vt:lpstr>DGH College Tutors</vt:lpstr>
      <vt:lpstr>Bristol College Tutors (BCH and Tertiary NICU)</vt:lpstr>
      <vt:lpstr>Doctors in Training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Shape of Training – implementation in Severn</dc:title>
  <dc:creator>BRADLEY, Emma (SIRONA CARE &amp; HEALTH)</dc:creator>
  <cp:lastModifiedBy>Maria Tsakmakis</cp:lastModifiedBy>
  <cp:revision>9</cp:revision>
  <dcterms:created xsi:type="dcterms:W3CDTF">2023-01-24T12:48:48Z</dcterms:created>
  <dcterms:modified xsi:type="dcterms:W3CDTF">2023-02-03T16:07:38Z</dcterms:modified>
</cp:coreProperties>
</file>